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4" r:id="rId29"/>
    <p:sldId id="283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E0C2"/>
    <a:srgbClr val="8EAAD4"/>
    <a:srgbClr val="E4D2B3"/>
    <a:srgbClr val="96DAD5"/>
    <a:srgbClr val="B7749E"/>
    <a:srgbClr val="A6D7D5"/>
    <a:srgbClr val="E78B57"/>
    <a:srgbClr val="A395C4"/>
    <a:srgbClr val="DEBDAB"/>
    <a:srgbClr val="76A2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1" autoAdjust="0"/>
    <p:restoredTop sz="86889" autoAdjust="0"/>
  </p:normalViewPr>
  <p:slideViewPr>
    <p:cSldViewPr snapToGrid="0">
      <p:cViewPr varScale="1">
        <p:scale>
          <a:sx n="61" d="100"/>
          <a:sy n="61" d="100"/>
        </p:scale>
        <p:origin x="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09E3A-4CC9-4834-8437-FD41D8AE5939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01E0-3553-4262-B650-D6593047D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67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92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96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61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419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40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70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6991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164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0598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186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There’s nothing new about messaging.</a:t>
            </a:r>
            <a:r>
              <a:rPr lang="en-US" baseline="0" dirty="0" smtClean="0"/>
              <a:t> As long as humans have been able to speak, and then write, humans have used messaging to solve problems.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just need to embrace it!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13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Phone &amp; mail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63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Verbal and written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918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Every request synchronous to the browser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1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0985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292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57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D01E0-3553-4262-B650-D6593047DCD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00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01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14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508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708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75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469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78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11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74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79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875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119E-5BF5-46F0-869C-D7B05DB58D27}" type="datetimeFigureOut">
              <a:rPr lang="en-US" smtClean="0"/>
              <a:t>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B20C8-C720-46AA-9967-51DC4426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67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8800" dirty="0"/>
              <a:t>Telephones and postcards</a:t>
            </a:r>
            <a:endParaRPr lang="en-US" sz="8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651278"/>
          </a:xfrm>
        </p:spPr>
        <p:txBody>
          <a:bodyPr>
            <a:normAutofit fontScale="85000" lnSpcReduction="20000"/>
          </a:bodyPr>
          <a:lstStyle/>
          <a:p>
            <a:r>
              <a:rPr lang="en-US" sz="4000" dirty="0"/>
              <a:t>Our brave new world of messaging</a:t>
            </a:r>
          </a:p>
          <a:p>
            <a:endParaRPr lang="en-US" sz="4000" dirty="0"/>
          </a:p>
          <a:p>
            <a:r>
              <a:rPr lang="en-US" sz="4000" dirty="0"/>
              <a:t>Jimmy Bogard</a:t>
            </a:r>
          </a:p>
          <a:p>
            <a:r>
              <a:rPr lang="en-US" sz="4000" dirty="0"/>
              <a:t>@</a:t>
            </a:r>
            <a:r>
              <a:rPr lang="en-US" sz="4000" dirty="0" err="1"/>
              <a:t>jbogard</a:t>
            </a:r>
            <a:endParaRPr lang="en-US" sz="4000" dirty="0"/>
          </a:p>
          <a:p>
            <a:r>
              <a:rPr lang="en-US" sz="4000" dirty="0"/>
              <a:t>j</a:t>
            </a:r>
            <a:r>
              <a:rPr lang="en-US" sz="4000" dirty="0"/>
              <a:t>immybogard.lostechies.com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6251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Messaging IRL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40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reality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835" y="3726912"/>
            <a:ext cx="3711677" cy="24497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37915"/>
            <a:ext cx="2229004" cy="29042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1337" y="1688280"/>
            <a:ext cx="3515033" cy="23017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3164" y="3241405"/>
            <a:ext cx="3454350" cy="24927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5550" y="1761338"/>
            <a:ext cx="3608439" cy="230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93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small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Everything done by one person</a:t>
            </a:r>
            <a:endParaRPr lang="en-US" dirty="0" smtClean="0"/>
          </a:p>
          <a:p>
            <a:r>
              <a:rPr lang="en-US" dirty="0" smtClean="0"/>
              <a:t>Everything synchronous</a:t>
            </a:r>
          </a:p>
          <a:p>
            <a:r>
              <a:rPr lang="en-US" dirty="0" smtClean="0"/>
              <a:t>Everything in-process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334" y="2038721"/>
            <a:ext cx="3711677" cy="2449707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924232" y="3677265"/>
            <a:ext cx="4788310" cy="2634635"/>
            <a:chOff x="924232" y="3677265"/>
            <a:chExt cx="4788310" cy="2634635"/>
          </a:xfrm>
        </p:grpSpPr>
        <p:sp>
          <p:nvSpPr>
            <p:cNvPr id="6" name="Rectangle 5"/>
            <p:cNvSpPr/>
            <p:nvPr/>
          </p:nvSpPr>
          <p:spPr>
            <a:xfrm>
              <a:off x="924232" y="3677265"/>
              <a:ext cx="4788310" cy="1622322"/>
            </a:xfrm>
            <a:prstGeom prst="rect">
              <a:avLst/>
            </a:prstGeom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474839" y="5434524"/>
              <a:ext cx="422788" cy="4019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474839" y="5909929"/>
              <a:ext cx="422788" cy="4019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72497" y="5093110"/>
              <a:ext cx="1027471" cy="206477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474839" y="4617705"/>
              <a:ext cx="422788" cy="4019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72497" y="3682078"/>
              <a:ext cx="2317956" cy="533655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Dress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646106" y="4752848"/>
              <a:ext cx="2317956" cy="533655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876981" y="3677265"/>
              <a:ext cx="1835560" cy="533655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Grill</a:t>
              </a:r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461137" y="5565378"/>
              <a:ext cx="852334" cy="345793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Menu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0525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Sound familiar?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03407" y="2032587"/>
            <a:ext cx="4070555" cy="8652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UI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3903407" y="3190566"/>
            <a:ext cx="4070555" cy="8652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BLL</a:t>
            </a:r>
            <a:endParaRPr lang="en-US" sz="2800" dirty="0"/>
          </a:p>
        </p:txBody>
      </p:sp>
      <p:sp>
        <p:nvSpPr>
          <p:cNvPr id="7" name="Rectangle 6"/>
          <p:cNvSpPr/>
          <p:nvPr/>
        </p:nvSpPr>
        <p:spPr>
          <a:xfrm>
            <a:off x="3903406" y="4348545"/>
            <a:ext cx="4070555" cy="8652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DAL</a:t>
            </a:r>
            <a:endParaRPr lang="en-US" sz="2800" dirty="0"/>
          </a:p>
        </p:txBody>
      </p:sp>
      <p:sp>
        <p:nvSpPr>
          <p:cNvPr id="8" name="Can 7"/>
          <p:cNvSpPr/>
          <p:nvPr/>
        </p:nvSpPr>
        <p:spPr>
          <a:xfrm>
            <a:off x="5517123" y="5565054"/>
            <a:ext cx="843116" cy="1194622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DB</a:t>
            </a:r>
            <a:endParaRPr lang="en-US" sz="2800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837471" y="1786781"/>
            <a:ext cx="9832" cy="384710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025143" y="1786781"/>
            <a:ext cx="9832" cy="3847103"/>
          </a:xfrm>
          <a:prstGeom prst="straightConnector1">
            <a:avLst/>
          </a:prstGeom>
          <a:ln w="76200"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003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order – 30 seconds</a:t>
            </a:r>
          </a:p>
          <a:p>
            <a:r>
              <a:rPr lang="en-US" dirty="0" smtClean="0"/>
              <a:t>Dress – 10 seconds</a:t>
            </a:r>
          </a:p>
          <a:p>
            <a:r>
              <a:rPr lang="en-US" dirty="0" smtClean="0"/>
              <a:t>Grill – 100 seconds</a:t>
            </a:r>
          </a:p>
          <a:p>
            <a:r>
              <a:rPr lang="en-US" dirty="0" smtClean="0"/>
              <a:t>Pack – 10 seconds</a:t>
            </a:r>
          </a:p>
          <a:p>
            <a:endParaRPr lang="en-US" dirty="0"/>
          </a:p>
          <a:p>
            <a:r>
              <a:rPr lang="en-US" dirty="0" smtClean="0"/>
              <a:t>Total time: 150 seconds</a:t>
            </a:r>
          </a:p>
          <a:p>
            <a:endParaRPr lang="en-US" dirty="0"/>
          </a:p>
          <a:p>
            <a:r>
              <a:rPr lang="en-US" dirty="0" smtClean="0"/>
              <a:t>Max orders per hour: 24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420464" y="2172931"/>
            <a:ext cx="4788310" cy="2634635"/>
            <a:chOff x="924232" y="3677265"/>
            <a:chExt cx="4788310" cy="2634635"/>
          </a:xfrm>
        </p:grpSpPr>
        <p:sp>
          <p:nvSpPr>
            <p:cNvPr id="5" name="Rectangle 4"/>
            <p:cNvSpPr/>
            <p:nvPr/>
          </p:nvSpPr>
          <p:spPr>
            <a:xfrm>
              <a:off x="924232" y="3677265"/>
              <a:ext cx="4788310" cy="1622322"/>
            </a:xfrm>
            <a:prstGeom prst="rect">
              <a:avLst/>
            </a:prstGeom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474839" y="5434524"/>
              <a:ext cx="422788" cy="4019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474839" y="5909929"/>
              <a:ext cx="422788" cy="4019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172497" y="5093110"/>
              <a:ext cx="1027471" cy="206477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474839" y="4617705"/>
              <a:ext cx="422788" cy="4019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72497" y="3682078"/>
              <a:ext cx="2317956" cy="533655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Dress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646106" y="4752848"/>
              <a:ext cx="2317956" cy="533655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876981" y="3677265"/>
              <a:ext cx="1835560" cy="533655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Grill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461137" y="5565378"/>
              <a:ext cx="852334" cy="345793"/>
            </a:xfrm>
            <a:prstGeom prst="rect">
              <a:avLst/>
            </a:prstGeom>
            <a:solidFill>
              <a:schemeClr val="accent2"/>
            </a:solidFill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Menu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16677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complications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People don’t like to wait</a:t>
            </a:r>
          </a:p>
          <a:p>
            <a:endParaRPr lang="en-US" dirty="0"/>
          </a:p>
          <a:p>
            <a:r>
              <a:rPr lang="en-US" dirty="0" smtClean="0"/>
              <a:t>Long lines = people walk away</a:t>
            </a:r>
          </a:p>
          <a:p>
            <a:endParaRPr lang="en-US" dirty="0"/>
          </a:p>
          <a:p>
            <a:r>
              <a:rPr lang="en-US" dirty="0" smtClean="0"/>
              <a:t>Can’t assume constant rate of flow</a:t>
            </a:r>
          </a:p>
          <a:p>
            <a:endParaRPr lang="en-US" dirty="0" smtClean="0"/>
          </a:p>
          <a:p>
            <a:r>
              <a:rPr lang="en-US" dirty="0" smtClean="0"/>
              <a:t>30 per hour does not imply 1 person every 2 minutes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6971071" y="488100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971070" y="535640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745975" y="600015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Callout 18"/>
          <p:cNvSpPr/>
          <p:nvPr/>
        </p:nvSpPr>
        <p:spPr>
          <a:xfrm>
            <a:off x="7745975" y="5051194"/>
            <a:ext cx="1602658" cy="877375"/>
          </a:xfrm>
          <a:prstGeom prst="cloudCallou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w</a:t>
            </a:r>
            <a:r>
              <a:rPr lang="en-US" sz="1400" dirty="0" err="1">
                <a:solidFill>
                  <a:schemeClr val="tx1"/>
                </a:solidFill>
              </a:rPr>
              <a:t>tf</a:t>
            </a:r>
            <a:r>
              <a:rPr lang="en-US" sz="1400" dirty="0">
                <a:solidFill>
                  <a:schemeClr val="tx1"/>
                </a:solidFill>
              </a:rPr>
              <a:t> is going on in there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69727" y="2864068"/>
            <a:ext cx="85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04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Hire more workers!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Each person does 1 job</a:t>
            </a:r>
          </a:p>
          <a:p>
            <a:endParaRPr lang="en-US" dirty="0"/>
          </a:p>
          <a:p>
            <a:r>
              <a:rPr lang="en-US" dirty="0" smtClean="0"/>
              <a:t>Some can start several items in parallel</a:t>
            </a:r>
          </a:p>
          <a:p>
            <a:endParaRPr lang="en-US" dirty="0"/>
          </a:p>
          <a:p>
            <a:r>
              <a:rPr lang="en-US" dirty="0" smtClean="0"/>
              <a:t>Ordering the only bottleneck now</a:t>
            </a:r>
          </a:p>
          <a:p>
            <a:endParaRPr lang="en-US" dirty="0"/>
          </a:p>
          <a:p>
            <a:r>
              <a:rPr lang="en-US" dirty="0" smtClean="0"/>
              <a:t>Max orders per hour: 120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6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 How do we fulfill an order?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Transaction no longer synchronous</a:t>
            </a:r>
          </a:p>
          <a:p>
            <a:endParaRPr lang="en-US" dirty="0"/>
          </a:p>
          <a:p>
            <a:r>
              <a:rPr lang="en-US" dirty="0" smtClean="0"/>
              <a:t>How do later steps know what to do?</a:t>
            </a:r>
          </a:p>
          <a:p>
            <a:endParaRPr lang="en-US" dirty="0"/>
          </a:p>
          <a:p>
            <a:r>
              <a:rPr lang="en-US" dirty="0" smtClean="0"/>
              <a:t>How do we know when we’re done?</a:t>
            </a:r>
          </a:p>
          <a:p>
            <a:endParaRPr lang="en-US" dirty="0"/>
          </a:p>
          <a:p>
            <a:r>
              <a:rPr lang="en-US" dirty="0" smtClean="0"/>
              <a:t>Solution: messaging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4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interaction: placing order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Information needed from customer: what food you want</a:t>
            </a:r>
          </a:p>
          <a:p>
            <a:endParaRPr lang="en-US" dirty="0"/>
          </a:p>
          <a:p>
            <a:r>
              <a:rPr lang="en-US" dirty="0" smtClean="0"/>
              <a:t>Need to know how to notify customer that order is ready</a:t>
            </a:r>
          </a:p>
          <a:p>
            <a:endParaRPr lang="en-US" dirty="0"/>
          </a:p>
          <a:p>
            <a:r>
              <a:rPr lang="en-US" dirty="0" smtClean="0"/>
              <a:t>Synchronous – Cashier and customer blocked during interaction</a:t>
            </a:r>
          </a:p>
          <a:p>
            <a:endParaRPr lang="en-US" dirty="0"/>
          </a:p>
          <a:p>
            <a:r>
              <a:rPr lang="en-US" dirty="0" smtClean="0"/>
              <a:t>Non-durable – order is requested verbally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6843254" y="3008671"/>
            <a:ext cx="678425" cy="139692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2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interaction: placing order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POST /order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“name” : “Jimmy”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“item” : “Taco”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Mensch" panose="020B0609030804020204" pitchFamily="49" charset="0"/>
              <a:ea typeface="Mensch" panose="020B0609030804020204" pitchFamily="49" charset="0"/>
              <a:cs typeface="Mensch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HTTP/1.0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201 Created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Location: /order/23</a:t>
            </a:r>
            <a:endParaRPr lang="en-US" sz="2000" dirty="0">
              <a:latin typeface="Mensch" panose="020B0609030804020204" pitchFamily="49" charset="0"/>
              <a:ea typeface="Mensch" panose="020B0609030804020204" pitchFamily="49" charset="0"/>
              <a:cs typeface="Mensch" panose="020B06090308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6843254" y="3008671"/>
            <a:ext cx="678425" cy="139692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59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DISCLAIMER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6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interactions: how to manage?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Durable or non-durable?</a:t>
            </a:r>
          </a:p>
          <a:p>
            <a:endParaRPr lang="en-US" dirty="0"/>
          </a:p>
          <a:p>
            <a:r>
              <a:rPr lang="en-US" dirty="0" smtClean="0"/>
              <a:t>Who manages the steps?</a:t>
            </a:r>
          </a:p>
          <a:p>
            <a:endParaRPr lang="en-US" dirty="0"/>
          </a:p>
          <a:p>
            <a:r>
              <a:rPr lang="en-US" dirty="0" smtClean="0"/>
              <a:t>How do we manage failures?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7348539" y="2654596"/>
            <a:ext cx="3648689" cy="638535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 flow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SEND Dress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“Order”: “/order/23”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“Steps”: [“Dress”, 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          “Grill”,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          “Pack”]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1880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 flow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063" y="1690688"/>
            <a:ext cx="5746335" cy="4309751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7182466" y="2578817"/>
            <a:ext cx="433849" cy="107658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8383536" y="2439758"/>
            <a:ext cx="1370680" cy="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9373212" y="2572652"/>
            <a:ext cx="793344" cy="85311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9269823" y="3742035"/>
            <a:ext cx="242889" cy="49190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393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backlogs of work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Queues for each step</a:t>
            </a:r>
          </a:p>
          <a:p>
            <a:endParaRPr lang="en-US" dirty="0"/>
          </a:p>
          <a:p>
            <a:r>
              <a:rPr lang="en-US" dirty="0" smtClean="0"/>
              <a:t>Asynchronous, durable messages allow temporal decoupling</a:t>
            </a:r>
          </a:p>
          <a:p>
            <a:endParaRPr lang="en-US" dirty="0"/>
          </a:p>
          <a:p>
            <a:r>
              <a:rPr lang="en-US" dirty="0" smtClean="0"/>
              <a:t>Independence maintained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182466" y="2578817"/>
            <a:ext cx="433849" cy="107658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8383536" y="2439758"/>
            <a:ext cx="1370680" cy="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9373212" y="2572652"/>
            <a:ext cx="793344" cy="85311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9269823" y="3742035"/>
            <a:ext cx="242889" cy="49190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62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faster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Notification of new order before order is accepted</a:t>
            </a:r>
          </a:p>
          <a:p>
            <a:endParaRPr lang="en-US" dirty="0"/>
          </a:p>
          <a:p>
            <a:r>
              <a:rPr lang="en-US" dirty="0" smtClean="0"/>
              <a:t>Failure is a special case</a:t>
            </a:r>
          </a:p>
          <a:p>
            <a:endParaRPr lang="en-US" dirty="0"/>
          </a:p>
          <a:p>
            <a:r>
              <a:rPr lang="en-US" dirty="0" smtClean="0"/>
              <a:t>Compensate accordingly</a:t>
            </a:r>
          </a:p>
          <a:p>
            <a:endParaRPr lang="en-US" dirty="0"/>
          </a:p>
          <a:p>
            <a:r>
              <a:rPr lang="en-US" dirty="0" smtClean="0"/>
              <a:t>Non-durable asynchronous message to highlight uncertainty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182466" y="2578817"/>
            <a:ext cx="433849" cy="107658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8383536" y="2439758"/>
            <a:ext cx="1370680" cy="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9373212" y="2572652"/>
            <a:ext cx="793344" cy="85311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9269823" y="3742035"/>
            <a:ext cx="242889" cy="49190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34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our reads?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52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Catalogs and menus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Reading menu is cheap</a:t>
            </a:r>
          </a:p>
          <a:p>
            <a:endParaRPr lang="en-US" dirty="0"/>
          </a:p>
          <a:p>
            <a:r>
              <a:rPr lang="en-US" dirty="0" smtClean="0"/>
              <a:t>Menu built for customers</a:t>
            </a:r>
          </a:p>
          <a:p>
            <a:endParaRPr lang="en-US" dirty="0"/>
          </a:p>
          <a:p>
            <a:r>
              <a:rPr lang="en-US" dirty="0" smtClean="0"/>
              <a:t>Decisions on building menu not visible to customers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04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the menu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Optimized for managing the menu</a:t>
            </a:r>
          </a:p>
          <a:p>
            <a:endParaRPr lang="en-US" dirty="0"/>
          </a:p>
          <a:p>
            <a:r>
              <a:rPr lang="en-US" dirty="0" smtClean="0"/>
              <a:t>Decisions and business rules</a:t>
            </a:r>
          </a:p>
          <a:p>
            <a:endParaRPr lang="en-US" dirty="0"/>
          </a:p>
          <a:p>
            <a:r>
              <a:rPr lang="en-US" dirty="0" smtClean="0"/>
              <a:t>Calculations and forecasts</a:t>
            </a:r>
          </a:p>
          <a:p>
            <a:endParaRPr lang="en-US" dirty="0"/>
          </a:p>
          <a:p>
            <a:r>
              <a:rPr lang="en-US" dirty="0" smtClean="0"/>
              <a:t>Historical trends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559" y="1572547"/>
            <a:ext cx="1943100" cy="1943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1679" y="2742585"/>
            <a:ext cx="19431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2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solution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65989" y="1828800"/>
            <a:ext cx="884903" cy="4119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 end</a:t>
            </a:r>
            <a:endParaRPr lang="en-US" dirty="0"/>
          </a:p>
        </p:txBody>
      </p:sp>
      <p:sp>
        <p:nvSpPr>
          <p:cNvPr id="7" name="Can 6"/>
          <p:cNvSpPr/>
          <p:nvPr/>
        </p:nvSpPr>
        <p:spPr>
          <a:xfrm>
            <a:off x="5338916" y="3195484"/>
            <a:ext cx="914400" cy="13765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541344" y="1828800"/>
            <a:ext cx="884903" cy="4119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</a:t>
            </a:r>
          </a:p>
          <a:p>
            <a:pPr algn="ctr"/>
            <a:r>
              <a:rPr lang="en-US" dirty="0"/>
              <a:t>end</a:t>
            </a:r>
            <a:endParaRPr lang="en-US" dirty="0"/>
          </a:p>
        </p:txBody>
      </p:sp>
      <p:cxnSp>
        <p:nvCxnSpPr>
          <p:cNvPr id="10" name="Straight Arrow Connector 9"/>
          <p:cNvCxnSpPr>
            <a:stCxn id="6" idx="3"/>
            <a:endCxn id="7" idx="2"/>
          </p:cNvCxnSpPr>
          <p:nvPr/>
        </p:nvCxnSpPr>
        <p:spPr>
          <a:xfrm flipV="1">
            <a:off x="4050890" y="3883742"/>
            <a:ext cx="1288026" cy="4916"/>
          </a:xfrm>
          <a:prstGeom prst="straightConnector1">
            <a:avLst/>
          </a:prstGeom>
          <a:ln w="3810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4"/>
            <a:endCxn id="8" idx="1"/>
          </p:cNvCxnSpPr>
          <p:nvPr/>
        </p:nvCxnSpPr>
        <p:spPr>
          <a:xfrm>
            <a:off x="6253316" y="3883742"/>
            <a:ext cx="1288026" cy="4916"/>
          </a:xfrm>
          <a:prstGeom prst="straightConnector1">
            <a:avLst/>
          </a:prstGeom>
          <a:ln w="3810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57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Equivalent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Same model to solve two very different problems</a:t>
            </a:r>
          </a:p>
          <a:p>
            <a:endParaRPr lang="en-US" dirty="0"/>
          </a:p>
          <a:p>
            <a:r>
              <a:rPr lang="en-US" dirty="0" smtClean="0"/>
              <a:t>Two very different characteristics</a:t>
            </a:r>
          </a:p>
          <a:p>
            <a:endParaRPr lang="en-US" dirty="0"/>
          </a:p>
          <a:p>
            <a:r>
              <a:rPr lang="en-US" dirty="0" smtClean="0"/>
              <a:t>Want two different solutions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4805" y="3996275"/>
            <a:ext cx="972779" cy="972779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7745975" y="600015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Callout 22"/>
          <p:cNvSpPr/>
          <p:nvPr/>
        </p:nvSpPr>
        <p:spPr>
          <a:xfrm>
            <a:off x="7745975" y="5051194"/>
            <a:ext cx="1602658" cy="877375"/>
          </a:xfrm>
          <a:prstGeom prst="cloudCallou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w</a:t>
            </a:r>
            <a:r>
              <a:rPr lang="en-US" sz="1400" dirty="0" err="1">
                <a:solidFill>
                  <a:schemeClr val="tx1"/>
                </a:solidFill>
              </a:rPr>
              <a:t>tf</a:t>
            </a:r>
            <a:r>
              <a:rPr lang="en-US" sz="1400" dirty="0">
                <a:solidFill>
                  <a:schemeClr val="tx1"/>
                </a:solidFill>
              </a:rPr>
              <a:t> is going on in there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2611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9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solution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182763" y="1828800"/>
            <a:ext cx="884903" cy="4119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 end</a:t>
            </a:r>
            <a:endParaRPr lang="en-US" dirty="0"/>
          </a:p>
        </p:txBody>
      </p:sp>
      <p:sp>
        <p:nvSpPr>
          <p:cNvPr id="7" name="Can 6"/>
          <p:cNvSpPr/>
          <p:nvPr/>
        </p:nvSpPr>
        <p:spPr>
          <a:xfrm>
            <a:off x="3952567" y="3200400"/>
            <a:ext cx="914400" cy="13765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541343" y="1828800"/>
            <a:ext cx="884903" cy="4119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</a:t>
            </a:r>
          </a:p>
          <a:p>
            <a:pPr algn="ctr"/>
            <a:r>
              <a:rPr lang="en-US" dirty="0"/>
              <a:t>end</a:t>
            </a:r>
            <a:endParaRPr lang="en-US" dirty="0"/>
          </a:p>
        </p:txBody>
      </p:sp>
      <p:cxnSp>
        <p:nvCxnSpPr>
          <p:cNvPr id="10" name="Straight Arrow Connector 9"/>
          <p:cNvCxnSpPr>
            <a:stCxn id="6" idx="3"/>
            <a:endCxn id="7" idx="2"/>
          </p:cNvCxnSpPr>
          <p:nvPr/>
        </p:nvCxnSpPr>
        <p:spPr>
          <a:xfrm>
            <a:off x="3067666" y="3888658"/>
            <a:ext cx="884903" cy="0"/>
          </a:xfrm>
          <a:prstGeom prst="straightConnector1">
            <a:avLst/>
          </a:prstGeom>
          <a:ln w="3810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9" idx="4"/>
            <a:endCxn id="8" idx="1"/>
          </p:cNvCxnSpPr>
          <p:nvPr/>
        </p:nvCxnSpPr>
        <p:spPr>
          <a:xfrm>
            <a:off x="6661356" y="3888658"/>
            <a:ext cx="879987" cy="0"/>
          </a:xfrm>
          <a:prstGeom prst="straightConnector1">
            <a:avLst/>
          </a:prstGeom>
          <a:ln w="3810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n 8"/>
          <p:cNvSpPr/>
          <p:nvPr/>
        </p:nvSpPr>
        <p:spPr>
          <a:xfrm>
            <a:off x="5746954" y="3200400"/>
            <a:ext cx="914400" cy="13765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014453" y="3473161"/>
            <a:ext cx="5506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29111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Updating menu on a scheduled basis</a:t>
            </a:r>
          </a:p>
          <a:p>
            <a:endParaRPr lang="en-US" dirty="0" smtClean="0"/>
          </a:p>
          <a:p>
            <a:r>
              <a:rPr lang="en-US" dirty="0" smtClean="0"/>
              <a:t>Menu is immutable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Data is duplicated but ownership preserved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340" y="5468614"/>
            <a:ext cx="972779" cy="972779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7270756" y="575401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948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changes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PUBLISH </a:t>
            </a:r>
            <a:r>
              <a:rPr lang="en-US" sz="2000" dirty="0" err="1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MenuUpdated</a:t>
            </a:r>
            <a:endParaRPr lang="en-US" sz="2000" dirty="0">
              <a:latin typeface="Mensch" panose="020B0609030804020204" pitchFamily="49" charset="0"/>
              <a:ea typeface="Mensch" panose="020B0609030804020204" pitchFamily="49" charset="0"/>
              <a:cs typeface="Mensch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“Date”: “2013-09-01”,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“Items”: [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    { “Name”: “Taco”,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      “Price”: 1.49 },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    …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</a:t>
            </a: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   ]</a:t>
            </a:r>
          </a:p>
          <a:p>
            <a:pPr marL="0" indent="0">
              <a:buNone/>
            </a:pPr>
            <a:r>
              <a:rPr lang="en-US" sz="2000" dirty="0">
                <a:latin typeface="Mensch" panose="020B0609030804020204" pitchFamily="49" charset="0"/>
                <a:ea typeface="Mensch" panose="020B0609030804020204" pitchFamily="49" charset="0"/>
                <a:cs typeface="Mensch" panose="020B0609030804020204" pitchFamily="49" charset="0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6420464" y="2172929"/>
            <a:ext cx="4788310" cy="1622322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71071" y="3930190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971071" y="4405595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68731" y="3588776"/>
            <a:ext cx="1027471" cy="206477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71071" y="3113371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68729" y="217774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42338" y="3248514"/>
            <a:ext cx="2317956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373213" y="2172931"/>
            <a:ext cx="1835560" cy="533655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Grill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57369" y="4061044"/>
            <a:ext cx="852334" cy="345793"/>
          </a:xfrm>
          <a:prstGeom prst="rect">
            <a:avLst/>
          </a:prstGeom>
          <a:solidFill>
            <a:schemeClr val="accent2"/>
          </a:solidFill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616313" y="27762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79599" y="2766273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089922" y="280640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955161" y="4118298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331428" y="432980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868205" y="4870836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340" y="5468614"/>
            <a:ext cx="972779" cy="972779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7270756" y="5754017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7693544" y="4601499"/>
            <a:ext cx="448794" cy="1032387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42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subscribers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Publisher keeps track of subscribers</a:t>
            </a:r>
          </a:p>
          <a:p>
            <a:endParaRPr lang="en-US" dirty="0"/>
          </a:p>
          <a:p>
            <a:r>
              <a:rPr lang="en-US" dirty="0" smtClean="0"/>
              <a:t>Durable format</a:t>
            </a:r>
          </a:p>
          <a:p>
            <a:endParaRPr lang="en-US" dirty="0"/>
          </a:p>
          <a:p>
            <a:r>
              <a:rPr lang="en-US" dirty="0" smtClean="0"/>
              <a:t>Publishing creates message per subscriber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0630" y="3148201"/>
            <a:ext cx="972779" cy="972779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7664046" y="34336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126345" y="4227871"/>
            <a:ext cx="877115" cy="1081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/>
              <a:t>Stores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527460" y="1494503"/>
            <a:ext cx="1573161" cy="511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A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780641" y="2892560"/>
            <a:ext cx="1573161" cy="511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B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355396" y="4513006"/>
            <a:ext cx="1573161" cy="511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C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8167537" y="1825625"/>
            <a:ext cx="1187859" cy="150751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8214235" y="3148199"/>
            <a:ext cx="1421378" cy="424306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167537" y="3835573"/>
            <a:ext cx="1114117" cy="93307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32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Characteristics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Durable message to subscribers</a:t>
            </a:r>
          </a:p>
          <a:p>
            <a:endParaRPr lang="en-US" dirty="0"/>
          </a:p>
          <a:p>
            <a:r>
              <a:rPr lang="en-US" dirty="0" smtClean="0"/>
              <a:t>Subscribers unaware of each other</a:t>
            </a:r>
          </a:p>
          <a:p>
            <a:endParaRPr lang="en-US" dirty="0"/>
          </a:p>
          <a:p>
            <a:r>
              <a:rPr lang="en-US" dirty="0" smtClean="0"/>
              <a:t>If one store is closed, other menus continue to be updated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0630" y="3148201"/>
            <a:ext cx="972779" cy="972779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7664046" y="3433604"/>
            <a:ext cx="422788" cy="4019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126345" y="4227871"/>
            <a:ext cx="877115" cy="1081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/>
              <a:t>Stores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527460" y="1494503"/>
            <a:ext cx="1573161" cy="511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A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780641" y="2892560"/>
            <a:ext cx="1573161" cy="511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B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355396" y="4513006"/>
            <a:ext cx="1573161" cy="511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C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8167537" y="1825625"/>
            <a:ext cx="1187859" cy="150751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8214235" y="3148199"/>
            <a:ext cx="1421378" cy="424306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167537" y="3835573"/>
            <a:ext cx="1114117" cy="93307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271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Parting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Constraints of real world haven’t changed – the latency is just shorter</a:t>
            </a:r>
          </a:p>
          <a:p>
            <a:endParaRPr lang="en-US" dirty="0"/>
          </a:p>
          <a:p>
            <a:r>
              <a:rPr lang="en-US" dirty="0" smtClean="0"/>
              <a:t>Solutions from real world apply directly to a distributed world</a:t>
            </a:r>
          </a:p>
          <a:p>
            <a:endParaRPr lang="en-US" dirty="0"/>
          </a:p>
          <a:p>
            <a:r>
              <a:rPr lang="en-US" dirty="0" smtClean="0"/>
              <a:t>Real world solved distribution problems with messaging</a:t>
            </a:r>
          </a:p>
          <a:p>
            <a:endParaRPr lang="en-US" dirty="0"/>
          </a:p>
          <a:p>
            <a:r>
              <a:rPr lang="en-US" dirty="0"/>
              <a:t>A</a:t>
            </a:r>
            <a:r>
              <a:rPr lang="en-US" dirty="0" smtClean="0"/>
              <a:t>nd so can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26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 &amp; </a:t>
            </a:r>
            <a:r>
              <a:rPr lang="en-US" dirty="0" err="1" smtClean="0"/>
              <a:t>async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4048125" cy="22574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3300" y="3337285"/>
            <a:ext cx="4000500" cy="28003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53729" y="2113935"/>
            <a:ext cx="2172929" cy="1740310"/>
          </a:xfrm>
          <a:prstGeom prst="rect">
            <a:avLst/>
          </a:prstGeom>
          <a:solidFill>
            <a:srgbClr val="76A283"/>
          </a:solidFill>
          <a:ln>
            <a:solidFill>
              <a:srgbClr val="76A2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531512" y="3510118"/>
            <a:ext cx="3156155" cy="580103"/>
          </a:xfrm>
          <a:prstGeom prst="rect">
            <a:avLst/>
          </a:prstGeom>
          <a:solidFill>
            <a:srgbClr val="DEBDAB"/>
          </a:solidFill>
          <a:ln>
            <a:solidFill>
              <a:srgbClr val="DEBD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531512" y="5427102"/>
            <a:ext cx="1484671" cy="580103"/>
          </a:xfrm>
          <a:prstGeom prst="rect">
            <a:avLst/>
          </a:prstGeom>
          <a:solidFill>
            <a:srgbClr val="DEBDAB"/>
          </a:solidFill>
          <a:ln>
            <a:solidFill>
              <a:srgbClr val="DEBD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38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Durable &amp; non-durable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4000500" cy="2800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677" y="3853785"/>
            <a:ext cx="4048125" cy="22574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42220" y="1907458"/>
            <a:ext cx="2133600" cy="511278"/>
          </a:xfrm>
          <a:prstGeom prst="rect">
            <a:avLst/>
          </a:prstGeom>
          <a:solidFill>
            <a:srgbClr val="A395C4"/>
          </a:solidFill>
          <a:ln>
            <a:solidFill>
              <a:srgbClr val="A395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68479" y="1959922"/>
            <a:ext cx="1479753" cy="2376104"/>
          </a:xfrm>
          <a:prstGeom prst="rect">
            <a:avLst/>
          </a:prstGeom>
          <a:solidFill>
            <a:srgbClr val="A395C4"/>
          </a:solidFill>
          <a:ln>
            <a:solidFill>
              <a:srgbClr val="A395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462686" y="4060725"/>
            <a:ext cx="2880851" cy="589935"/>
          </a:xfrm>
          <a:prstGeom prst="rect">
            <a:avLst/>
          </a:prstGeom>
          <a:solidFill>
            <a:srgbClr val="E78B57"/>
          </a:solidFill>
          <a:ln>
            <a:solidFill>
              <a:srgbClr val="E78B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388945" y="4491040"/>
            <a:ext cx="1696063" cy="589935"/>
          </a:xfrm>
          <a:prstGeom prst="rect">
            <a:avLst/>
          </a:prstGeom>
          <a:solidFill>
            <a:srgbClr val="E78B57"/>
          </a:solidFill>
          <a:ln>
            <a:solidFill>
              <a:srgbClr val="E78B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462686" y="5604389"/>
            <a:ext cx="1052051" cy="412955"/>
          </a:xfrm>
          <a:prstGeom prst="rect">
            <a:avLst/>
          </a:prstGeom>
          <a:solidFill>
            <a:srgbClr val="E78B57"/>
          </a:solidFill>
          <a:ln>
            <a:solidFill>
              <a:srgbClr val="E78B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54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6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One-way &amp; Request-reply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3300" y="3464334"/>
            <a:ext cx="4000500" cy="28003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4048125" cy="22574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83226" y="2251587"/>
            <a:ext cx="1946787" cy="825910"/>
          </a:xfrm>
          <a:prstGeom prst="rect">
            <a:avLst/>
          </a:prstGeom>
          <a:solidFill>
            <a:srgbClr val="A6D7D5"/>
          </a:solidFill>
          <a:ln>
            <a:solidFill>
              <a:srgbClr val="A6D7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15476" y="2603295"/>
            <a:ext cx="1542590" cy="1231285"/>
          </a:xfrm>
          <a:prstGeom prst="rect">
            <a:avLst/>
          </a:prstGeom>
          <a:solidFill>
            <a:srgbClr val="A6D7D5"/>
          </a:solidFill>
          <a:ln>
            <a:solidFill>
              <a:srgbClr val="A6D7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511847" y="3657602"/>
            <a:ext cx="3460955" cy="589935"/>
          </a:xfrm>
          <a:prstGeom prst="rect">
            <a:avLst/>
          </a:prstGeom>
          <a:solidFill>
            <a:srgbClr val="B7749E"/>
          </a:solidFill>
          <a:ln>
            <a:solidFill>
              <a:srgbClr val="B774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511847" y="3834582"/>
            <a:ext cx="1455173" cy="2281085"/>
          </a:xfrm>
          <a:prstGeom prst="rect">
            <a:avLst/>
          </a:prstGeom>
          <a:solidFill>
            <a:srgbClr val="B7749E"/>
          </a:solidFill>
          <a:ln>
            <a:solidFill>
              <a:srgbClr val="B774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40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Publish-subscribe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000500" cy="2800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677" y="4070095"/>
            <a:ext cx="4048125" cy="22574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32387" y="1907458"/>
            <a:ext cx="2841523" cy="255639"/>
          </a:xfrm>
          <a:prstGeom prst="rect">
            <a:avLst/>
          </a:prstGeom>
          <a:solidFill>
            <a:srgbClr val="96DAD5"/>
          </a:solidFill>
          <a:ln>
            <a:solidFill>
              <a:srgbClr val="96DA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32387" y="2035277"/>
            <a:ext cx="1838633" cy="2300749"/>
          </a:xfrm>
          <a:prstGeom prst="rect">
            <a:avLst/>
          </a:prstGeom>
          <a:solidFill>
            <a:srgbClr val="96DAD5"/>
          </a:solidFill>
          <a:ln>
            <a:solidFill>
              <a:srgbClr val="96DA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462686" y="4896465"/>
            <a:ext cx="1936955" cy="1317522"/>
          </a:xfrm>
          <a:prstGeom prst="rect">
            <a:avLst/>
          </a:prstGeom>
          <a:solidFill>
            <a:srgbClr val="E4D2B3"/>
          </a:solidFill>
          <a:ln>
            <a:solidFill>
              <a:srgbClr val="E4D2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0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Commands &amp; events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048125" cy="22574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677" y="3775128"/>
            <a:ext cx="4048125" cy="22574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73394" y="1818968"/>
            <a:ext cx="2359741" cy="550606"/>
          </a:xfrm>
          <a:prstGeom prst="rect">
            <a:avLst/>
          </a:prstGeom>
          <a:solidFill>
            <a:srgbClr val="8EAAD4"/>
          </a:solidFill>
          <a:ln>
            <a:solidFill>
              <a:srgbClr val="8EA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03199" y="2094271"/>
            <a:ext cx="1041912" cy="1769806"/>
          </a:xfrm>
          <a:prstGeom prst="rect">
            <a:avLst/>
          </a:prstGeom>
          <a:solidFill>
            <a:srgbClr val="8EAAD4"/>
          </a:solidFill>
          <a:ln>
            <a:solidFill>
              <a:srgbClr val="8EA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452852" y="3948113"/>
            <a:ext cx="2448232" cy="673048"/>
          </a:xfrm>
          <a:prstGeom prst="rect">
            <a:avLst/>
          </a:prstGeom>
          <a:solidFill>
            <a:srgbClr val="BCE0C2"/>
          </a:solidFill>
          <a:ln>
            <a:solidFill>
              <a:srgbClr val="BCE0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452852" y="4586979"/>
            <a:ext cx="1376516" cy="1341873"/>
          </a:xfrm>
          <a:prstGeom prst="rect">
            <a:avLst/>
          </a:prstGeom>
          <a:solidFill>
            <a:srgbClr val="BCE0C2"/>
          </a:solidFill>
          <a:ln>
            <a:solidFill>
              <a:srgbClr val="BCE0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3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Senta">
      <a:majorFont>
        <a:latin typeface="SENTA Schreibmaschine"/>
        <a:ea typeface=""/>
        <a:cs typeface=""/>
      </a:majorFont>
      <a:minorFont>
        <a:latin typeface="SENTA Schreibmaschin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17095</TotalTime>
  <Words>697</Words>
  <Application>Microsoft Office PowerPoint</Application>
  <PresentationFormat>Widescreen</PresentationFormat>
  <Paragraphs>276</Paragraphs>
  <Slides>35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Mensch</vt:lpstr>
      <vt:lpstr>SENTA Schreibmaschine</vt:lpstr>
      <vt:lpstr>Office Theme</vt:lpstr>
      <vt:lpstr>Telephones and postcards</vt:lpstr>
      <vt:lpstr>DISCLAIMER</vt:lpstr>
      <vt:lpstr>Styles</vt:lpstr>
      <vt:lpstr>Sync &amp; async</vt:lpstr>
      <vt:lpstr>Durable &amp; non-durable</vt:lpstr>
      <vt:lpstr>Patterns</vt:lpstr>
      <vt:lpstr>One-way &amp; Request-reply</vt:lpstr>
      <vt:lpstr>Publish-subscribe</vt:lpstr>
      <vt:lpstr>Commands &amp; events</vt:lpstr>
      <vt:lpstr>Messaging IRL</vt:lpstr>
      <vt:lpstr>Scaling reality</vt:lpstr>
      <vt:lpstr>Starting small</vt:lpstr>
      <vt:lpstr>Sound familiar?</vt:lpstr>
      <vt:lpstr>Business model</vt:lpstr>
      <vt:lpstr>Further complications</vt:lpstr>
      <vt:lpstr>Solution: Hire more workers!</vt:lpstr>
      <vt:lpstr>Problem: How do we fulfill an order?</vt:lpstr>
      <vt:lpstr>First interaction: placing order</vt:lpstr>
      <vt:lpstr>First interaction: placing order</vt:lpstr>
      <vt:lpstr>Next interactions: how to manage?</vt:lpstr>
      <vt:lpstr>Order flow</vt:lpstr>
      <vt:lpstr>Order flow</vt:lpstr>
      <vt:lpstr>Managing backlogs of work</vt:lpstr>
      <vt:lpstr>Getting faster</vt:lpstr>
      <vt:lpstr>What about our reads?</vt:lpstr>
      <vt:lpstr>Catalogs and menus</vt:lpstr>
      <vt:lpstr>Creating the menu</vt:lpstr>
      <vt:lpstr>Typical solution</vt:lpstr>
      <vt:lpstr>Equivalent design</vt:lpstr>
      <vt:lpstr>Better solution</vt:lpstr>
      <vt:lpstr>Interactions</vt:lpstr>
      <vt:lpstr>Publishing changes</vt:lpstr>
      <vt:lpstr>Multiple subscribers</vt:lpstr>
      <vt:lpstr>Characteristics</vt:lpstr>
      <vt:lpstr>Parting thoughts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Telephones and postcards</dc:title>
  <dc:creator>James</dc:creator>
  <cp:lastModifiedBy>James Bogard</cp:lastModifiedBy>
  <cp:revision>54</cp:revision>
  <dcterms:created xsi:type="dcterms:W3CDTF">2013-05-31T19:54:51Z</dcterms:created>
  <dcterms:modified xsi:type="dcterms:W3CDTF">2014-01-15T23:04:51Z</dcterms:modified>
</cp:coreProperties>
</file>

<file path=docProps/thumbnail.jpeg>
</file>